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95" r:id="rId6"/>
    <p:sldId id="296" r:id="rId7"/>
    <p:sldId id="287" r:id="rId8"/>
    <p:sldId id="294" r:id="rId9"/>
    <p:sldId id="268" r:id="rId10"/>
    <p:sldId id="269" r:id="rId11"/>
    <p:sldId id="270" r:id="rId12"/>
    <p:sldId id="293" r:id="rId13"/>
    <p:sldId id="271" r:id="rId14"/>
    <p:sldId id="288" r:id="rId15"/>
    <p:sldId id="272" r:id="rId16"/>
    <p:sldId id="273" r:id="rId17"/>
    <p:sldId id="274" r:id="rId18"/>
    <p:sldId id="290" r:id="rId19"/>
    <p:sldId id="275" r:id="rId20"/>
    <p:sldId id="289" r:id="rId21"/>
    <p:sldId id="276" r:id="rId22"/>
    <p:sldId id="277" r:id="rId23"/>
    <p:sldId id="278" r:id="rId24"/>
    <p:sldId id="291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75"/>
    <a:srgbClr val="1D9A88"/>
    <a:srgbClr val="34425F"/>
    <a:srgbClr val="4F4F72"/>
    <a:srgbClr val="33AA4A"/>
    <a:srgbClr val="054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7"/>
    <p:restoredTop sz="96233"/>
  </p:normalViewPr>
  <p:slideViewPr>
    <p:cSldViewPr snapToGrid="0" snapToObjects="1">
      <p:cViewPr varScale="1">
        <p:scale>
          <a:sx n="51" d="100"/>
          <a:sy n="51" d="100"/>
        </p:scale>
        <p:origin x="14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7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2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olorful logo with mountains and text&#10;&#10;AI-generated content may be incorrect.">
            <a:extLst>
              <a:ext uri="{FF2B5EF4-FFF2-40B4-BE49-F238E27FC236}">
                <a16:creationId xmlns:a16="http://schemas.microsoft.com/office/drawing/2014/main" id="{D8105374-1EF7-0717-9BB9-A4522342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E62A-A643-6A4D-9333-5B8224DE65DE}"/>
              </a:ext>
            </a:extLst>
          </p:cNvPr>
          <p:cNvSpPr txBox="1">
            <a:spLocks/>
          </p:cNvSpPr>
          <p:nvPr/>
        </p:nvSpPr>
        <p:spPr>
          <a:xfrm>
            <a:off x="2123129" y="4601158"/>
            <a:ext cx="7540594" cy="129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AE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979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C6CAE-85EC-0FFB-4A51-EEC364744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rectangles&#10;&#10;AI-generated content may be incorrect.">
            <a:extLst>
              <a:ext uri="{FF2B5EF4-FFF2-40B4-BE49-F238E27FC236}">
                <a16:creationId xmlns:a16="http://schemas.microsoft.com/office/drawing/2014/main" id="{991DF940-AB38-6CFC-633A-B18254CE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43" y="0"/>
            <a:ext cx="9664154" cy="59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7558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47E3-629F-0E1D-342B-2125A99E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1C5C7E-578B-E46B-1C40-BD864C926429}"/>
              </a:ext>
            </a:extLst>
          </p:cNvPr>
          <p:cNvSpPr txBox="1">
            <a:spLocks/>
          </p:cNvSpPr>
          <p:nvPr/>
        </p:nvSpPr>
        <p:spPr>
          <a:xfrm>
            <a:off x="446397" y="623933"/>
            <a:ext cx="8636000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9875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VOTER TURNOUT CHANGES 2020-2024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BF67-661F-B9E2-441E-4E63AEA3B20D}"/>
              </a:ext>
            </a:extLst>
          </p:cNvPr>
          <p:cNvSpPr txBox="1"/>
          <p:nvPr/>
        </p:nvSpPr>
        <p:spPr>
          <a:xfrm>
            <a:off x="446397" y="1406771"/>
            <a:ext cx="9435402" cy="324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Turnout as a percent of registration dropped in 3 of 4 states, across party lines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 turnout dropped by more than GOP turnout in 3 of 4 states, but the difference was &lt;1% in every state but AZ</a:t>
            </a:r>
          </a:p>
        </p:txBody>
      </p:sp>
    </p:spTree>
    <p:extLst>
      <p:ext uri="{BB962C8B-B14F-4D97-AF65-F5344CB8AC3E}">
        <p14:creationId xmlns:p14="http://schemas.microsoft.com/office/powerpoint/2010/main" val="129440352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5D0B0-61A9-4CAB-ECEF-B420D529F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political party&#10;&#10;AI-generated content may be incorrect.">
            <a:extLst>
              <a:ext uri="{FF2B5EF4-FFF2-40B4-BE49-F238E27FC236}">
                <a16:creationId xmlns:a16="http://schemas.microsoft.com/office/drawing/2014/main" id="{698877F1-E2B4-6467-F9ED-16F30CA1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46" y="0"/>
            <a:ext cx="9644738" cy="59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97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FDD21-52DE-BC92-7FB5-A17C9DBB4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1D223536-A7D1-95D4-FB15-D04F8D29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96" y="0"/>
            <a:ext cx="9707296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316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0322-3543-DE4A-C5E4-0027606F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political party&#10;&#10;AI-generated content may be incorrect.">
            <a:extLst>
              <a:ext uri="{FF2B5EF4-FFF2-40B4-BE49-F238E27FC236}">
                <a16:creationId xmlns:a16="http://schemas.microsoft.com/office/drawing/2014/main" id="{7F1F9868-ABCA-5CA8-CF66-9FCF4EC0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69" y="-9939"/>
            <a:ext cx="9602536" cy="59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1188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E572-ADD3-C688-98D8-1FF546738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red and blue squares&#10;&#10;AI-generated content may be incorrect.">
            <a:extLst>
              <a:ext uri="{FF2B5EF4-FFF2-40B4-BE49-F238E27FC236}">
                <a16:creationId xmlns:a16="http://schemas.microsoft.com/office/drawing/2014/main" id="{9F0EA75A-14AE-DE6F-73E0-F6226270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43" y="0"/>
            <a:ext cx="9540139" cy="59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229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CE33E-FF80-AAA8-431E-182E91E2B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political party&#10;&#10;AI-generated content may be incorrect.">
            <a:extLst>
              <a:ext uri="{FF2B5EF4-FFF2-40B4-BE49-F238E27FC236}">
                <a16:creationId xmlns:a16="http://schemas.microsoft.com/office/drawing/2014/main" id="{2D659379-0D15-3FEA-BD6D-D66A30116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78" y="0"/>
            <a:ext cx="9722397" cy="60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11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6F236-791A-1F17-53C5-EDB3A539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1CC3BD-46F3-FE15-3FF4-8490E261BB03}"/>
              </a:ext>
            </a:extLst>
          </p:cNvPr>
          <p:cNvSpPr txBox="1">
            <a:spLocks/>
          </p:cNvSpPr>
          <p:nvPr/>
        </p:nvSpPr>
        <p:spPr>
          <a:xfrm>
            <a:off x="446397" y="623933"/>
            <a:ext cx="8636000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9875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ELECTORATE SHARE CHANGES 2020-2024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F823A-296C-1618-34AC-57EABFFB7247}"/>
              </a:ext>
            </a:extLst>
          </p:cNvPr>
          <p:cNvSpPr txBox="1"/>
          <p:nvPr/>
        </p:nvSpPr>
        <p:spPr>
          <a:xfrm>
            <a:off x="446397" y="1406771"/>
            <a:ext cx="9435402" cy="389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biggest increases in electorate share came from unaffiliated voters in 3 of 4 states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biggest drops in electorate share came from Dems in 4 of 4 states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changes in electorate share closely mirrored the changes in registration share</a:t>
            </a:r>
          </a:p>
        </p:txBody>
      </p:sp>
    </p:spTree>
    <p:extLst>
      <p:ext uri="{BB962C8B-B14F-4D97-AF65-F5344CB8AC3E}">
        <p14:creationId xmlns:p14="http://schemas.microsoft.com/office/powerpoint/2010/main" val="265581795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5415B-3165-EE82-79FE-2AE2E3890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blue and red squares&#10;&#10;AI-generated content may be incorrect.">
            <a:extLst>
              <a:ext uri="{FF2B5EF4-FFF2-40B4-BE49-F238E27FC236}">
                <a16:creationId xmlns:a16="http://schemas.microsoft.com/office/drawing/2014/main" id="{A904FFF7-2620-FE40-A470-2440F5E2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09" y="0"/>
            <a:ext cx="9702983" cy="60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629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805BC-5B8B-4163-B894-669CF7A8A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blue and red squares&#10;&#10;AI-generated content may be incorrect.">
            <a:extLst>
              <a:ext uri="{FF2B5EF4-FFF2-40B4-BE49-F238E27FC236}">
                <a16:creationId xmlns:a16="http://schemas.microsoft.com/office/drawing/2014/main" id="{3DA78D97-BE17-2490-4C30-15CD91DC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20" y="0"/>
            <a:ext cx="9702981" cy="60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74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510FE-E91B-C637-D778-51974AE9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on a website&#10;&#10;AI-generated content may be incorrect.">
            <a:extLst>
              <a:ext uri="{FF2B5EF4-FFF2-40B4-BE49-F238E27FC236}">
                <a16:creationId xmlns:a16="http://schemas.microsoft.com/office/drawing/2014/main" id="{3AB6B139-B229-4FAB-5F83-2802EFD0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4AE9-7BC7-6837-401D-1DF70317225F}"/>
              </a:ext>
            </a:extLst>
          </p:cNvPr>
          <p:cNvSpPr txBox="1">
            <a:spLocks/>
          </p:cNvSpPr>
          <p:nvPr/>
        </p:nvSpPr>
        <p:spPr>
          <a:xfrm>
            <a:off x="2123129" y="4601158"/>
            <a:ext cx="7540594" cy="129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AE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682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D70EC-6DCA-92C0-5597-91658B44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EFD41F34-EB10-6D49-DAFF-2D9A372E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05" y="0"/>
            <a:ext cx="9702981" cy="60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5065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4CA9A-8F06-8920-046D-C3C1A2A5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3BF34892-1888-3443-8999-F8713801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72" y="0"/>
            <a:ext cx="9688637" cy="60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922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0E49A-2FAC-51B1-9834-678688367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blue and red squares&#10;&#10;AI-generated content may be incorrect.">
            <a:extLst>
              <a:ext uri="{FF2B5EF4-FFF2-40B4-BE49-F238E27FC236}">
                <a16:creationId xmlns:a16="http://schemas.microsoft.com/office/drawing/2014/main" id="{88ECF361-DC67-0553-0990-F1B3403F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6" y="0"/>
            <a:ext cx="9726711" cy="60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230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B9945-63CB-7CD8-2B9F-A8C2D8C6C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1D771-279B-9E2F-CA2B-824EF8EA521D}"/>
              </a:ext>
            </a:extLst>
          </p:cNvPr>
          <p:cNvSpPr txBox="1">
            <a:spLocks/>
          </p:cNvSpPr>
          <p:nvPr/>
        </p:nvSpPr>
        <p:spPr>
          <a:xfrm>
            <a:off x="2123129" y="4601158"/>
            <a:ext cx="7540594" cy="129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AE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432458-F2B8-5A5B-1B9A-D26FE0A6157F}"/>
              </a:ext>
            </a:extLst>
          </p:cNvPr>
          <p:cNvSpPr txBox="1">
            <a:spLocks/>
          </p:cNvSpPr>
          <p:nvPr/>
        </p:nvSpPr>
        <p:spPr>
          <a:xfrm>
            <a:off x="446397" y="623933"/>
            <a:ext cx="11119256" cy="16329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9875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AND TURNOUT TRENDS</a:t>
            </a:r>
          </a:p>
          <a:p>
            <a:pPr algn="l"/>
            <a:r>
              <a:rPr lang="en-US" b="1" i="1" dirty="0">
                <a:solidFill>
                  <a:srgbClr val="009875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(2020-2024)</a:t>
            </a:r>
          </a:p>
        </p:txBody>
      </p:sp>
    </p:spTree>
    <p:extLst>
      <p:ext uri="{BB962C8B-B14F-4D97-AF65-F5344CB8AC3E}">
        <p14:creationId xmlns:p14="http://schemas.microsoft.com/office/powerpoint/2010/main" val="35178366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BED8A-E447-22F6-65E9-360B4FF67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2DAAC8-25F2-B23F-15EC-A5CFE42E68C5}"/>
              </a:ext>
            </a:extLst>
          </p:cNvPr>
          <p:cNvSpPr txBox="1">
            <a:spLocks/>
          </p:cNvSpPr>
          <p:nvPr/>
        </p:nvSpPr>
        <p:spPr>
          <a:xfrm>
            <a:off x="446397" y="623933"/>
            <a:ext cx="8636000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9875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VOTER REGISTRATION CHANGES 2020-2024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0FF15-09C5-098F-E8B5-792432EDB9FE}"/>
              </a:ext>
            </a:extLst>
          </p:cNvPr>
          <p:cNvSpPr txBox="1"/>
          <p:nvPr/>
        </p:nvSpPr>
        <p:spPr>
          <a:xfrm>
            <a:off x="446397" y="1406771"/>
            <a:ext cx="11525024" cy="195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Dem share of registered voters dropped in 4 of 4 states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Unaffiliated share increased in all 4 states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GOP share outperformed Dems in all 4 states</a:t>
            </a:r>
          </a:p>
        </p:txBody>
      </p:sp>
    </p:spTree>
    <p:extLst>
      <p:ext uri="{BB962C8B-B14F-4D97-AF65-F5344CB8AC3E}">
        <p14:creationId xmlns:p14="http://schemas.microsoft.com/office/powerpoint/2010/main" val="326197225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9A0FD-9ED5-0505-A2E2-700D34B9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C5372DB9-549D-E477-4D9C-9668EB62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95" y="0"/>
            <a:ext cx="10268609" cy="60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34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different colored rectangles&#10;&#10;AI-generated content may be incorrect.">
            <a:extLst>
              <a:ext uri="{FF2B5EF4-FFF2-40B4-BE49-F238E27FC236}">
                <a16:creationId xmlns:a16="http://schemas.microsoft.com/office/drawing/2014/main" id="{37788FD4-BDCF-5D72-FA59-C16AE1C0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99" y="0"/>
            <a:ext cx="9730175" cy="6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110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B15B4-C546-601F-8814-8A555D6C1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red squares&#10;&#10;AI-generated content may be incorrect.">
            <a:extLst>
              <a:ext uri="{FF2B5EF4-FFF2-40B4-BE49-F238E27FC236}">
                <a16:creationId xmlns:a16="http://schemas.microsoft.com/office/drawing/2014/main" id="{22A7384B-F5EF-D535-08D8-3130E2FC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23" y="96252"/>
            <a:ext cx="9664154" cy="59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76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C7907-518D-2B37-80EA-743A0CC1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B310E5B8-798F-9209-5A4C-99DB6632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90" y="1"/>
            <a:ext cx="9664152" cy="59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426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363CC-4AA7-893C-36D6-C67617CC0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F43A8136-5060-5211-976B-6483EEBC6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95" y="-1"/>
            <a:ext cx="9686758" cy="60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201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3AA49"/>
      </a:dk2>
      <a:lt2>
        <a:srgbClr val="05495C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1ca1e5-e71d-4044-8d11-1215a93d0241" xsi:nil="true"/>
    <lcf76f155ced4ddcb4097134ff3c332f xmlns="e9ccf0be-1481-4792-8744-6a21a2d6a66e">
      <Terms xmlns="http://schemas.microsoft.com/office/infopath/2007/PartnerControls"/>
    </lcf76f155ced4ddcb4097134ff3c332f>
    <IMAGE xmlns="e9ccf0be-1481-4792-8744-6a21a2d6a66e" xsi:nil="true"/>
    <Thumbnail xmlns="e9ccf0be-1481-4792-8744-6a21a2d6a6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F388E2B091EB4EA980E9B8FD482521" ma:contentTypeVersion="18" ma:contentTypeDescription="Create a new document." ma:contentTypeScope="" ma:versionID="5bca9a4491e0e557bb39165c1aa38e78">
  <xsd:schema xmlns:xsd="http://www.w3.org/2001/XMLSchema" xmlns:xs="http://www.w3.org/2001/XMLSchema" xmlns:p="http://schemas.microsoft.com/office/2006/metadata/properties" xmlns:ns2="e9ccf0be-1481-4792-8744-6a21a2d6a66e" xmlns:ns3="481ca1e5-e71d-4044-8d11-1215a93d0241" targetNamespace="http://schemas.microsoft.com/office/2006/metadata/properties" ma:root="true" ma:fieldsID="6615b3dc6488b9d298b949da7f70c6ae" ns2:_="" ns3:_="">
    <xsd:import namespace="e9ccf0be-1481-4792-8744-6a21a2d6a66e"/>
    <xsd:import namespace="481ca1e5-e71d-4044-8d11-1215a93d02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Thumbnail" minOccurs="0"/>
                <xsd:element ref="ns2:IMAG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cf0be-1481-4792-8744-6a21a2d6a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3c8da03-d833-47e7-a857-b66fba8956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Thumbnail" ma:index="22" nillable="true" ma:displayName="Thumbnail" ma:format="Thumbnail" ma:internalName="Thumbnail">
      <xsd:simpleType>
        <xsd:restriction base="dms:Unknown"/>
      </xsd:simpleType>
    </xsd:element>
    <xsd:element name="IMAGE" ma:index="23" nillable="true" ma:displayName="IMAGE" ma:format="Thumbnail" ma:internalName="IMAG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ca1e5-e71d-4044-8d11-1215a93d024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d29a90-4f04-4ede-84ec-4ec2c5e37883}" ma:internalName="TaxCatchAll" ma:showField="CatchAllData" ma:web="481ca1e5-e71d-4044-8d11-1215a93d02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391BFB-77DA-422B-BBFA-25FA7DF2C3E2}">
  <ds:schemaRefs>
    <ds:schemaRef ds:uri="http://www.w3.org/XML/1998/namespace"/>
    <ds:schemaRef ds:uri="e9ccf0be-1481-4792-8744-6a21a2d6a66e"/>
    <ds:schemaRef ds:uri="http://purl.org/dc/elements/1.1/"/>
    <ds:schemaRef ds:uri="481ca1e5-e71d-4044-8d11-1215a93d024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52EF20-C712-4BD8-9FB2-EAC071D57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cf0be-1481-4792-8744-6a21a2d6a66e"/>
    <ds:schemaRef ds:uri="481ca1e5-e71d-4044-8d11-1215a93d0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3A6535-B4BE-464B-AF14-1BC80BF24E9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21ad443-1b62-42d8-a83e-365dcb86f0e0}" enabled="1" method="Standard" siteId="{8109f4b7-f596-4023-beb5-643276973b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131</Words>
  <Application>Microsoft Office PowerPoint</Application>
  <PresentationFormat>Widescreen</PresentationFormat>
  <Paragraphs>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McGeever</dc:creator>
  <cp:lastModifiedBy>kate farrell</cp:lastModifiedBy>
  <cp:revision>71</cp:revision>
  <dcterms:created xsi:type="dcterms:W3CDTF">2019-03-11T16:15:39Z</dcterms:created>
  <dcterms:modified xsi:type="dcterms:W3CDTF">2025-06-09T20:36:26Z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0x010100E3F388E2B091EB4EA980E9B8FD482521</vt:lpwstr>
  </property>
  <property fmtid="{D5CDD505-2E9C-101B-9397-08002B2CF9AE}" pid="3" name="Order">
    <vt:r8>54027400</vt:r8>
  </property>
  <property fmtid="{D5CDD505-2E9C-101B-9397-08002B2CF9AE}" pid="4" name="MediaServiceImageTags">
    <vt:lpwstr/>
  </property>
</Properties>
</file>